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8"/>
  </p:notesMasterIdLst>
  <p:sldIdLst>
    <p:sldId id="895" r:id="rId2"/>
    <p:sldId id="939" r:id="rId3"/>
    <p:sldId id="1012" r:id="rId4"/>
    <p:sldId id="1019" r:id="rId5"/>
    <p:sldId id="1013" r:id="rId6"/>
    <p:sldId id="949" r:id="rId7"/>
    <p:sldId id="1014" r:id="rId8"/>
    <p:sldId id="1037" r:id="rId9"/>
    <p:sldId id="1038" r:id="rId10"/>
    <p:sldId id="951" r:id="rId11"/>
    <p:sldId id="948" r:id="rId12"/>
    <p:sldId id="1035" r:id="rId13"/>
    <p:sldId id="1034" r:id="rId14"/>
    <p:sldId id="1009" r:id="rId15"/>
    <p:sldId id="1010" r:id="rId16"/>
    <p:sldId id="1015" r:id="rId17"/>
    <p:sldId id="1016" r:id="rId18"/>
    <p:sldId id="959" r:id="rId19"/>
    <p:sldId id="1039" r:id="rId20"/>
    <p:sldId id="963" r:id="rId21"/>
    <p:sldId id="1145" r:id="rId22"/>
    <p:sldId id="1083" r:id="rId23"/>
    <p:sldId id="1086" r:id="rId24"/>
    <p:sldId id="1155" r:id="rId25"/>
    <p:sldId id="1087" r:id="rId26"/>
    <p:sldId id="1082" r:id="rId27"/>
    <p:sldId id="964" r:id="rId28"/>
    <p:sldId id="1023" r:id="rId29"/>
    <p:sldId id="1024" r:id="rId30"/>
    <p:sldId id="1025" r:id="rId31"/>
    <p:sldId id="1026" r:id="rId32"/>
    <p:sldId id="1027" r:id="rId33"/>
    <p:sldId id="1029" r:id="rId34"/>
    <p:sldId id="1031" r:id="rId35"/>
    <p:sldId id="1152" r:id="rId36"/>
    <p:sldId id="1153" r:id="rId37"/>
    <p:sldId id="1091" r:id="rId38"/>
    <p:sldId id="1092" r:id="rId39"/>
    <p:sldId id="1156" r:id="rId40"/>
    <p:sldId id="1147" r:id="rId41"/>
    <p:sldId id="1097" r:id="rId42"/>
    <p:sldId id="1098" r:id="rId43"/>
    <p:sldId id="1099" r:id="rId44"/>
    <p:sldId id="1101" r:id="rId45"/>
    <p:sldId id="1103" r:id="rId46"/>
    <p:sldId id="1100" r:id="rId47"/>
    <p:sldId id="1108" r:id="rId48"/>
    <p:sldId id="966" r:id="rId49"/>
    <p:sldId id="836" r:id="rId50"/>
    <p:sldId id="967" r:id="rId51"/>
    <p:sldId id="945" r:id="rId52"/>
    <p:sldId id="973" r:id="rId53"/>
    <p:sldId id="1033" r:id="rId54"/>
    <p:sldId id="1115" r:id="rId55"/>
    <p:sldId id="1116" r:id="rId56"/>
    <p:sldId id="1017" r:id="rId57"/>
    <p:sldId id="986" r:id="rId58"/>
    <p:sldId id="1117" r:id="rId59"/>
    <p:sldId id="1160" r:id="rId60"/>
    <p:sldId id="1006" r:id="rId61"/>
    <p:sldId id="1154" r:id="rId62"/>
    <p:sldId id="1159" r:id="rId63"/>
    <p:sldId id="1157" r:id="rId64"/>
    <p:sldId id="1158" r:id="rId65"/>
    <p:sldId id="1000" r:id="rId66"/>
    <p:sldId id="1001" r:id="rId67"/>
    <p:sldId id="1002" r:id="rId68"/>
    <p:sldId id="1004" r:id="rId69"/>
    <p:sldId id="1005" r:id="rId70"/>
    <p:sldId id="902" r:id="rId71"/>
    <p:sldId id="903" r:id="rId72"/>
    <p:sldId id="1007" r:id="rId73"/>
    <p:sldId id="930" r:id="rId74"/>
    <p:sldId id="922" r:id="rId75"/>
    <p:sldId id="929" r:id="rId76"/>
    <p:sldId id="796" r:id="rId7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012"/>
            <p14:sldId id="1019"/>
            <p14:sldId id="1013"/>
            <p14:sldId id="949"/>
            <p14:sldId id="1014"/>
            <p14:sldId id="1037"/>
            <p14:sldId id="1038"/>
            <p14:sldId id="951"/>
            <p14:sldId id="948"/>
            <p14:sldId id="1035"/>
            <p14:sldId id="1034"/>
            <p14:sldId id="1009"/>
            <p14:sldId id="1010"/>
            <p14:sldId id="1015"/>
            <p14:sldId id="1016"/>
            <p14:sldId id="959"/>
            <p14:sldId id="1039"/>
            <p14:sldId id="963"/>
            <p14:sldId id="1145"/>
            <p14:sldId id="1083"/>
            <p14:sldId id="1086"/>
            <p14:sldId id="1155"/>
            <p14:sldId id="1087"/>
            <p14:sldId id="1082"/>
            <p14:sldId id="964"/>
            <p14:sldId id="1023"/>
            <p14:sldId id="1024"/>
            <p14:sldId id="1025"/>
            <p14:sldId id="1026"/>
            <p14:sldId id="1027"/>
            <p14:sldId id="1029"/>
            <p14:sldId id="1031"/>
            <p14:sldId id="1152"/>
            <p14:sldId id="1153"/>
            <p14:sldId id="1091"/>
            <p14:sldId id="1092"/>
            <p14:sldId id="1156"/>
            <p14:sldId id="1147"/>
            <p14:sldId id="1097"/>
            <p14:sldId id="1098"/>
            <p14:sldId id="1099"/>
            <p14:sldId id="1101"/>
            <p14:sldId id="1103"/>
            <p14:sldId id="1100"/>
            <p14:sldId id="1108"/>
            <p14:sldId id="966"/>
            <p14:sldId id="836"/>
            <p14:sldId id="967"/>
            <p14:sldId id="945"/>
            <p14:sldId id="973"/>
            <p14:sldId id="1033"/>
            <p14:sldId id="1115"/>
            <p14:sldId id="1116"/>
            <p14:sldId id="1017"/>
            <p14:sldId id="986"/>
            <p14:sldId id="1117"/>
            <p14:sldId id="1160"/>
            <p14:sldId id="1006"/>
            <p14:sldId id="1154"/>
            <p14:sldId id="1159"/>
            <p14:sldId id="1157"/>
            <p14:sldId id="1158"/>
            <p14:sldId id="1000"/>
            <p14:sldId id="1001"/>
            <p14:sldId id="1002"/>
            <p14:sldId id="1004"/>
            <p14:sldId id="1005"/>
            <p14:sldId id="902"/>
            <p14:sldId id="903"/>
            <p14:sldId id="1007"/>
            <p14:sldId id="930"/>
            <p14:sldId id="922"/>
            <p14:sldId id="929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8E20"/>
    <a:srgbClr val="B04432"/>
    <a:srgbClr val="1778B8"/>
    <a:srgbClr val="36544F"/>
    <a:srgbClr val="9E60B8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748"/>
    <p:restoredTop sz="96911" autoAdjust="0"/>
  </p:normalViewPr>
  <p:slideViewPr>
    <p:cSldViewPr snapToGrid="0" snapToObjects="1">
      <p:cViewPr varScale="1">
        <p:scale>
          <a:sx n="165" d="100"/>
          <a:sy n="165" d="100"/>
        </p:scale>
        <p:origin x="408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jpg>
</file>

<file path=ppt/media/image10.png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08.09.20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api/posts/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en.wikipedia.org/wiki/Copy-on-write" TargetMode="Externa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concurrent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reactjs.org/concurrent" TargetMode="Externa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Natur, Brett, Wasser, sitzend enthält.&#10;&#10;Automatisch generierte Beschreibung">
            <a:extLst>
              <a:ext uri="{FF2B5EF4-FFF2-40B4-BE49-F238E27FC236}">
                <a16:creationId xmlns:a16="http://schemas.microsoft.com/office/drawing/2014/main" id="{E269C670-0A3D-2B4C-B909-6BCDA801E3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40" r="8361"/>
          <a:stretch/>
        </p:blipFill>
        <p:spPr>
          <a:xfrm>
            <a:off x="-11162" y="0"/>
            <a:ext cx="9939484" cy="686683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2324" y="1"/>
            <a:ext cx="9950646" cy="6067776"/>
          </a:xfrm>
          <a:prstGeom prst="rect">
            <a:avLst/>
          </a:prstGeom>
          <a:solidFill>
            <a:srgbClr val="D4EBE9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271282" y="2270681"/>
            <a:ext cx="1027700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Jax</a:t>
            </a:r>
            <a:r>
              <a:rPr lang="de-DE" sz="1400" spc="80" dirty="0">
                <a:solidFill>
                  <a:srgbClr val="D4EBE9"/>
                </a:solidFill>
              </a:rPr>
              <a:t> Hybrid Mainz / Online | September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1" y="5357092"/>
            <a:ext cx="4853831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react.schule</a:t>
            </a:r>
            <a:r>
              <a:rPr lang="de-DE" b="1" dirty="0">
                <a:solidFill>
                  <a:srgbClr val="36544F"/>
                </a:solidFill>
              </a:rPr>
              <a:t>/jax-2020-react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3" y="1970620"/>
            <a:ext cx="2879664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9E60B8"/>
                </a:solidFill>
                <a:latin typeface="Montserrat" charset="0"/>
              </a:rPr>
              <a:t>Moderne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01492" y="4707150"/>
            <a:ext cx="485382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Pattern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DataLoader</a:t>
            </a:r>
            <a:r>
              <a:rPr lang="de-DE" b="0" dirty="0">
                <a:solidFill>
                  <a:srgbClr val="36544F"/>
                </a:solidFill>
              </a:rPr>
              <a:t>-Komponente - Verwendung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-a-Child (statt statischer Komponente!)</a:t>
            </a:r>
          </a:p>
          <a:p>
            <a:r>
              <a:rPr lang="de-DE" b="0" dirty="0">
                <a:solidFill>
                  <a:srgbClr val="36544F"/>
                </a:solidFill>
              </a:rPr>
              <a:t>Callback-Funktion liefert dann die Komponente zurück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3149684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="http://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 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6416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Mehrere Funktionen als Kind-Elemente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246668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Mehrere Funktionen als Kind-Elemente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0F8B22D-F542-7C46-92B6-EBDB82CB63EE}"/>
              </a:ext>
            </a:extLst>
          </p:cNvPr>
          <p:cNvSpPr txBox="1"/>
          <p:nvPr/>
        </p:nvSpPr>
        <p:spPr>
          <a:xfrm>
            <a:off x="637153" y="281647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ApiConfiguration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{ 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 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ApiConfiguration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784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Mehrere Funktionen als Kind-Elemente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Lesbarkeit? 😬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Verständlichkeit (des Konzeptes)? 🥺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0F8B22D-F542-7C46-92B6-EBDB82CB63EE}"/>
              </a:ext>
            </a:extLst>
          </p:cNvPr>
          <p:cNvSpPr txBox="1"/>
          <p:nvPr/>
        </p:nvSpPr>
        <p:spPr>
          <a:xfrm>
            <a:off x="637153" y="281647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ApiConfiguration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{ 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 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ApiConfiguration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423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20" y="682094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-2" y="2305413"/>
            <a:ext cx="9905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als Alternative</a:t>
            </a:r>
            <a:endParaRPr lang="de-DE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0C8FF9E-36DF-2C4C-8DC2-3D2A184D2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 API als Alternative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lvl="1"/>
            <a:endParaRPr lang="de-DE" sz="180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A942B6B-9145-9240-AA84-2F60EAD7F445}"/>
              </a:ext>
            </a:extLst>
          </p:cNvPr>
          <p:cNvSpPr/>
          <p:nvPr/>
        </p:nvSpPr>
        <p:spPr>
          <a:xfrm>
            <a:off x="5959536" y="3680600"/>
            <a:ext cx="264207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1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reactjs.org</a:t>
            </a:r>
            <a:r>
              <a:rPr lang="de-DE" sz="11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1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docs</a:t>
            </a:r>
            <a:r>
              <a:rPr lang="de-DE" sz="11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1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hooks-intro.html</a:t>
            </a:r>
            <a:endParaRPr lang="de-DE" sz="11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86E797F-A3A7-5749-B560-643019E14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335" y="2549739"/>
            <a:ext cx="7085330" cy="114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386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  <a:p>
            <a:r>
              <a:rPr lang="de-DE" b="0" dirty="0">
                <a:solidFill>
                  <a:srgbClr val="36544F"/>
                </a:solidFill>
              </a:rPr>
              <a:t>Name, Signatur und Rückgabe eines Hooks kann frei gewählt werden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null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  <a:p>
            <a:r>
              <a:rPr lang="de-DE" b="0" dirty="0">
                <a:solidFill>
                  <a:srgbClr val="36544F"/>
                </a:solidFill>
              </a:rPr>
              <a:t>Es kann eigener State definiert werden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0724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Code ähnlich wie beim </a:t>
            </a:r>
            <a:r>
              <a:rPr lang="de-DE" b="0" dirty="0" err="1">
                <a:solidFill>
                  <a:srgbClr val="36544F"/>
                </a:solidFill>
              </a:rPr>
              <a:t>DataLoader</a:t>
            </a:r>
            <a:r>
              <a:rPr lang="de-DE" b="0" dirty="0">
                <a:solidFill>
                  <a:srgbClr val="36544F"/>
                </a:solidFill>
              </a:rPr>
              <a:t>...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569297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...aber einfacher zu verwenden...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6597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 </a:t>
            </a:r>
            <a:r>
              <a:rPr lang="de-DE" dirty="0" err="1"/>
              <a:t>DataLoader</a:t>
            </a:r>
            <a:r>
              <a:rPr lang="de-DE" dirty="0"/>
              <a:t>: Alternative zum </a:t>
            </a:r>
            <a:r>
              <a:rPr lang="de-DE" dirty="0" err="1"/>
              <a:t>Render</a:t>
            </a:r>
            <a:r>
              <a:rPr lang="de-DE" dirty="0"/>
              <a:t> Property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...auch bei mehreren Hooks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useConfiguration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(`${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config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016941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(Wieder-)Verwendung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BlogListPage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hlinkClick r:id="rId2"/>
              </a:rPr>
              <a:t>http://api/posts/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&lt;Blog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8769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Erweiterung - Anforderungen werden komplexer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res.json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21273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Fehleranfällig!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/>
          <p:nvPr/>
        </p:nvCxnSpPr>
        <p:spPr>
          <a:xfrm flipH="1" flipV="1">
            <a:off x="3466769" y="3808675"/>
            <a:ext cx="2464904" cy="30214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150581" y="4723076"/>
            <a:ext cx="1860606" cy="230587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37986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ein Zustand 😱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res.json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7737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Noch komplexer: Fehlerzustand!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nicht 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zurücksetzen?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oder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  <a:p>
            <a:endParaRPr lang="de-DE" sz="105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...oder hier?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>
            <a:cxnSpLocks/>
          </p:cNvCxnSpPr>
          <p:nvPr/>
        </p:nvCxnSpPr>
        <p:spPr>
          <a:xfrm flipH="1" flipV="1">
            <a:off x="3275937" y="4341412"/>
            <a:ext cx="2735250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341413" y="5486400"/>
            <a:ext cx="1669773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DF6714E3-396F-6442-81A8-39D75770AD99}"/>
              </a:ext>
            </a:extLst>
          </p:cNvPr>
          <p:cNvCxnSpPr>
            <a:cxnSpLocks/>
          </p:cNvCxnSpPr>
          <p:nvPr/>
        </p:nvCxnSpPr>
        <p:spPr>
          <a:xfrm flipH="1" flipV="1">
            <a:off x="4579951" y="5987332"/>
            <a:ext cx="1431234" cy="2687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772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ein Zustand 😱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716617B-88E0-D54B-BDA8-8EB06CEBB491}"/>
              </a:ext>
            </a:extLst>
          </p:cNvPr>
          <p:cNvSpPr/>
          <p:nvPr/>
        </p:nvSpPr>
        <p:spPr>
          <a:xfrm>
            <a:off x="6068973" y="4048514"/>
            <a:ext cx="6890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Wie häufig wird hier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gerendet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? 🤔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ABEDF42-87A2-874F-B166-66956BE83976}"/>
              </a:ext>
            </a:extLst>
          </p:cNvPr>
          <p:cNvCxnSpPr>
            <a:cxnSpLocks/>
          </p:cNvCxnSpPr>
          <p:nvPr/>
        </p:nvCxnSpPr>
        <p:spPr>
          <a:xfrm flipH="1">
            <a:off x="3045418" y="4233180"/>
            <a:ext cx="3023555" cy="39880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783C131-CDBF-A74C-B1C6-57FE173C681A}"/>
              </a:ext>
            </a:extLst>
          </p:cNvPr>
          <p:cNvCxnSpPr>
            <a:cxnSpLocks/>
          </p:cNvCxnSpPr>
          <p:nvPr/>
        </p:nvCxnSpPr>
        <p:spPr>
          <a:xfrm flipH="1">
            <a:off x="3177154" y="4233180"/>
            <a:ext cx="2891819" cy="12184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1D7165C-E948-FD4E-B67E-C22C7C3A8561}"/>
              </a:ext>
            </a:extLst>
          </p:cNvPr>
          <p:cNvCxnSpPr>
            <a:cxnSpLocks/>
          </p:cNvCxnSpPr>
          <p:nvPr/>
        </p:nvCxnSpPr>
        <p:spPr>
          <a:xfrm flipH="1" flipV="1">
            <a:off x="3417377" y="4081548"/>
            <a:ext cx="2651596" cy="15163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8375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ein Zustand 😱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res.json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716617B-88E0-D54B-BDA8-8EB06CEBB491}"/>
              </a:ext>
            </a:extLst>
          </p:cNvPr>
          <p:cNvSpPr/>
          <p:nvPr/>
        </p:nvSpPr>
        <p:spPr>
          <a:xfrm>
            <a:off x="4774425" y="3906905"/>
            <a:ext cx="6890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👉 Diese "Teilzustände" sind nicht unabhängig!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ABEDF42-87A2-874F-B166-66956BE83976}"/>
              </a:ext>
            </a:extLst>
          </p:cNvPr>
          <p:cNvCxnSpPr>
            <a:cxnSpLocks/>
          </p:cNvCxnSpPr>
          <p:nvPr/>
        </p:nvCxnSpPr>
        <p:spPr>
          <a:xfrm flipV="1">
            <a:off x="7172328" y="2870422"/>
            <a:ext cx="564291" cy="10364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783C131-CDBF-A74C-B1C6-57FE173C681A}"/>
              </a:ext>
            </a:extLst>
          </p:cNvPr>
          <p:cNvCxnSpPr>
            <a:cxnSpLocks/>
          </p:cNvCxnSpPr>
          <p:nvPr/>
        </p:nvCxnSpPr>
        <p:spPr>
          <a:xfrm flipV="1">
            <a:off x="7044856" y="3140765"/>
            <a:ext cx="254944" cy="76614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1D7165C-E948-FD4E-B67E-C22C7C3A8561}"/>
              </a:ext>
            </a:extLst>
          </p:cNvPr>
          <p:cNvCxnSpPr>
            <a:cxnSpLocks/>
          </p:cNvCxnSpPr>
          <p:nvPr/>
        </p:nvCxnSpPr>
        <p:spPr>
          <a:xfrm flipH="1" flipV="1">
            <a:off x="5737311" y="3429000"/>
            <a:ext cx="1197232" cy="47790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9002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Objekte bei "komplexem" Zustand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null,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7C09212-2A7C-524C-B607-47CF16B44961}"/>
              </a:ext>
            </a:extLst>
          </p:cNvPr>
          <p:cNvSpPr/>
          <p:nvPr/>
        </p:nvSpPr>
        <p:spPr>
          <a:xfrm>
            <a:off x="7097365" y="3915696"/>
            <a:ext cx="2938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Ein "logischer" Zustand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D54000F3-82CB-9D42-AE45-CD4100B25C71}"/>
              </a:ext>
            </a:extLst>
          </p:cNvPr>
          <p:cNvCxnSpPr>
            <a:cxnSpLocks/>
          </p:cNvCxnSpPr>
          <p:nvPr/>
        </p:nvCxnSpPr>
        <p:spPr>
          <a:xfrm flipH="1" flipV="1">
            <a:off x="5080883" y="3802276"/>
            <a:ext cx="2041385" cy="356256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07F245D-D429-2646-8B2C-C116787832FF}"/>
              </a:ext>
            </a:extLst>
          </p:cNvPr>
          <p:cNvCxnSpPr>
            <a:cxnSpLocks/>
          </p:cNvCxnSpPr>
          <p:nvPr/>
        </p:nvCxnSpPr>
        <p:spPr>
          <a:xfrm flipH="1">
            <a:off x="6345141" y="4214338"/>
            <a:ext cx="777127" cy="41332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4D0D839-3BEC-4844-BB9A-5835B883B8B0}"/>
              </a:ext>
            </a:extLst>
          </p:cNvPr>
          <p:cNvCxnSpPr>
            <a:cxnSpLocks/>
          </p:cNvCxnSpPr>
          <p:nvPr/>
        </p:nvCxnSpPr>
        <p:spPr>
          <a:xfrm flipH="1">
            <a:off x="6733706" y="4214338"/>
            <a:ext cx="454273" cy="66631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D57F4F1-FD87-594A-B86A-F91DA9CAA53C}"/>
              </a:ext>
            </a:extLst>
          </p:cNvPr>
          <p:cNvCxnSpPr>
            <a:cxnSpLocks/>
          </p:cNvCxnSpPr>
          <p:nvPr/>
        </p:nvCxnSpPr>
        <p:spPr>
          <a:xfrm flipH="1" flipV="1">
            <a:off x="6627447" y="3136010"/>
            <a:ext cx="494821" cy="96435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5943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in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Exkurs: 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Empfehlung: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Einfachen State </a:t>
            </a:r>
            <a:r>
              <a:rPr lang="de-DE" b="0" dirty="0">
                <a:solidFill>
                  <a:srgbClr val="36544F"/>
                </a:solidFill>
              </a:rPr>
              <a:t>für unabhängige Werte verwenden (z.B. Felder im Eingabefeld)</a:t>
            </a:r>
          </a:p>
          <a:p>
            <a:r>
              <a:rPr lang="de-DE" dirty="0">
                <a:solidFill>
                  <a:srgbClr val="9E60B8"/>
                </a:solidFill>
              </a:rPr>
              <a:t>Komplexen State </a:t>
            </a:r>
            <a:r>
              <a:rPr lang="de-DE" b="0" dirty="0">
                <a:solidFill>
                  <a:srgbClr val="36544F"/>
                </a:solidFill>
              </a:rPr>
              <a:t>für Werte, die in der Regel gemeinsam geändert werden und bei denen keine inkonsistenten Zustände entstehen sollen</a:t>
            </a:r>
          </a:p>
        </p:txBody>
      </p:sp>
    </p:spTree>
    <p:extLst>
      <p:ext uri="{BB962C8B-B14F-4D97-AF65-F5344CB8AC3E}">
        <p14:creationId xmlns:p14="http://schemas.microsoft.com/office/powerpoint/2010/main" val="4018423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Arbeiten mit komplexem Zustand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2436766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Actions sind einfache JavaScript-Objekte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9E60B8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Beispiel: Lebenszyklus eines API </a:t>
            </a:r>
            <a:r>
              <a:rPr lang="de-DE" sz="1600" dirty="0" err="1">
                <a:solidFill>
                  <a:srgbClr val="9E60B8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Requests</a:t>
            </a:r>
            <a:endParaRPr lang="de-DE" sz="1600" dirty="0">
              <a:solidFill>
                <a:srgbClr val="9E60B8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2072149" y="2848673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"LOAD_FINISHED",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 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11158-E2FC-1341-9B44-F496C77052BB}"/>
              </a:ext>
            </a:extLst>
          </p:cNvPr>
          <p:cNvSpPr txBox="1"/>
          <p:nvPr/>
        </p:nvSpPr>
        <p:spPr>
          <a:xfrm>
            <a:off x="6520576" y="305966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Type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2C07BB-4117-9E49-8F90-9D216EE35265}"/>
              </a:ext>
            </a:extLst>
          </p:cNvPr>
          <p:cNvSpPr txBox="1"/>
          <p:nvPr/>
        </p:nvSpPr>
        <p:spPr>
          <a:xfrm>
            <a:off x="2072149" y="4442247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"LOAD_FAILED",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BE1316-9712-D845-BA2F-0C3D8E626CC7}"/>
              </a:ext>
            </a:extLst>
          </p:cNvPr>
          <p:cNvSpPr txBox="1"/>
          <p:nvPr/>
        </p:nvSpPr>
        <p:spPr>
          <a:xfrm>
            <a:off x="2072149" y="5749128"/>
            <a:ext cx="3871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"FETCH_START"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AF2C9DA-D391-5C4E-B88E-2C0D6F5404EA}"/>
              </a:ext>
            </a:extLst>
          </p:cNvPr>
          <p:cNvCxnSpPr/>
          <p:nvPr/>
        </p:nvCxnSpPr>
        <p:spPr>
          <a:xfrm flipH="1">
            <a:off x="5579671" y="3261963"/>
            <a:ext cx="911087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118B0F9-5DCC-6F46-9245-2BF8AC2D107C}"/>
              </a:ext>
            </a:extLst>
          </p:cNvPr>
          <p:cNvSpPr txBox="1"/>
          <p:nvPr/>
        </p:nvSpPr>
        <p:spPr>
          <a:xfrm>
            <a:off x="6140189" y="3429000"/>
            <a:ext cx="118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Payload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8DA7EC20-4FC2-AE40-B7C0-FB53505E5A18}"/>
              </a:ext>
            </a:extLst>
          </p:cNvPr>
          <p:cNvCxnSpPr>
            <a:cxnSpLocks/>
          </p:cNvCxnSpPr>
          <p:nvPr/>
        </p:nvCxnSpPr>
        <p:spPr>
          <a:xfrm flipH="1">
            <a:off x="4848101" y="3631295"/>
            <a:ext cx="1262271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518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Pattern: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6367639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329059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536923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LOAD_FAILED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LOAD_FINISHED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throw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Error("Invalid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!")</a:t>
            </a:r>
            <a:r>
              <a:rPr lang="de-DE" dirty="0">
                <a:solidFill>
                  <a:srgbClr val="C0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767946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Verwenden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type: "FETCH_START"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{type: "LOAD_FINISHED",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response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6920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wiederverwendbar, nicht React-spezifisch</a:t>
            </a:r>
          </a:p>
          <a:p>
            <a:r>
              <a:rPr lang="de-DE" b="0" dirty="0">
                <a:solidFill>
                  <a:srgbClr val="36544F"/>
                </a:solidFill>
              </a:rPr>
              <a:t>Komplette Logik zur Behandlung des Zustandes an einer zentralen Stelle</a:t>
            </a:r>
          </a:p>
          <a:p>
            <a:r>
              <a:rPr lang="de-DE" b="0" dirty="0">
                <a:solidFill>
                  <a:srgbClr val="36544F"/>
                </a:solidFill>
              </a:rPr>
              <a:t>Bei späterer Migration nach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können sie weiterverwendet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r>
              <a:rPr lang="de-DE" b="0" dirty="0">
                <a:solidFill>
                  <a:srgbClr val="36544F"/>
                </a:solidFill>
              </a:rPr>
              <a:t>Arbeiten mit </a:t>
            </a:r>
            <a:r>
              <a:rPr lang="de-DE" b="0" dirty="0" err="1">
                <a:solidFill>
                  <a:srgbClr val="36544F"/>
                </a:solidFill>
              </a:rPr>
              <a:t>immutable</a:t>
            </a:r>
            <a:r>
              <a:rPr lang="de-DE" b="0" dirty="0">
                <a:solidFill>
                  <a:srgbClr val="36544F"/>
                </a:solidFill>
              </a:rPr>
              <a:t> State anstrengend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6347495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immer</a:t>
            </a:r>
            <a:r>
              <a:rPr lang="de-DE" b="0" dirty="0">
                <a:solidFill>
                  <a:srgbClr val="36544F"/>
                </a:solidFill>
              </a:rPr>
              <a:t> erlaubt </a:t>
            </a:r>
            <a:r>
              <a:rPr lang="de-DE" b="0" dirty="0" err="1">
                <a:solidFill>
                  <a:srgbClr val="36544F"/>
                </a:solidFill>
              </a:rPr>
              <a:t>mutable</a:t>
            </a:r>
            <a:r>
              <a:rPr lang="de-DE" b="0" dirty="0">
                <a:solidFill>
                  <a:srgbClr val="36544F"/>
                </a:solidFill>
              </a:rPr>
              <a:t> Code zu schreiben, der "normal" aussieht</a:t>
            </a:r>
          </a:p>
          <a:p>
            <a:pPr marL="0" indent="0">
              <a:buNone/>
            </a:pPr>
            <a:r>
              <a:rPr lang="de-DE" sz="1600" b="0" dirty="0">
                <a:solidFill>
                  <a:srgbClr val="36544F"/>
                </a:solidFill>
              </a:rPr>
              <a:t>https://</a:t>
            </a:r>
            <a:r>
              <a:rPr lang="de-DE" sz="1600" b="0" dirty="0" err="1">
                <a:solidFill>
                  <a:srgbClr val="36544F"/>
                </a:solidFill>
              </a:rPr>
              <a:t>immerjs.github.io</a:t>
            </a:r>
            <a:r>
              <a:rPr lang="de-DE" sz="1600" b="0" dirty="0">
                <a:solidFill>
                  <a:srgbClr val="36544F"/>
                </a:solidFill>
              </a:rPr>
              <a:t>/immer/</a:t>
            </a:r>
            <a:r>
              <a:rPr lang="de-DE" sz="1600" b="0" dirty="0" err="1">
                <a:solidFill>
                  <a:srgbClr val="36544F"/>
                </a:solidFill>
              </a:rPr>
              <a:t>docs</a:t>
            </a:r>
            <a:r>
              <a:rPr lang="de-DE" sz="1600" b="0" dirty="0">
                <a:solidFill>
                  <a:srgbClr val="36544F"/>
                </a:solidFill>
              </a:rPr>
              <a:t>/</a:t>
            </a:r>
            <a:r>
              <a:rPr lang="de-DE" sz="1600" b="0" dirty="0" err="1">
                <a:solidFill>
                  <a:srgbClr val="36544F"/>
                </a:solidFill>
              </a:rPr>
              <a:t>introduction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6C7E725-344E-064C-9BAF-E65FC94444D5}"/>
              </a:ext>
            </a:extLst>
          </p:cNvPr>
          <p:cNvSpPr/>
          <p:nvPr/>
        </p:nvSpPr>
        <p:spPr>
          <a:xfrm>
            <a:off x="1181745" y="2215053"/>
            <a:ext cx="66875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Immer (German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: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always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)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a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tiny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package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that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allows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you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work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immutable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state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in a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more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convenient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way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.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based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on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copy-on-write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mechanism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2061E8-E38A-B84D-BDFB-9DFAC89DA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067" y="3719617"/>
            <a:ext cx="5718875" cy="2222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4832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reducer</a:t>
            </a:r>
            <a:r>
              <a:rPr lang="de-DE" dirty="0"/>
              <a:t>-Funktion mit immer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produce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"immer";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produce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"FETCH_START":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AB53DD1-456F-CF42-971E-31872CDFEA73}"/>
              </a:ext>
            </a:extLst>
          </p:cNvPr>
          <p:cNvSpPr txBox="1"/>
          <p:nvPr/>
        </p:nvSpPr>
        <p:spPr>
          <a:xfrm>
            <a:off x="7349735" y="2874102"/>
            <a:ext cx="20112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 ist ein Proxy,</a:t>
            </a:r>
          </a:p>
          <a:p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 bleibt unverändert!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10B94F33-F4BB-404D-952C-A99DDE43709F}"/>
              </a:ext>
            </a:extLst>
          </p:cNvPr>
          <p:cNvCxnSpPr>
            <a:cxnSpLocks/>
          </p:cNvCxnSpPr>
          <p:nvPr/>
        </p:nvCxnSpPr>
        <p:spPr>
          <a:xfrm flipH="1" flipV="1">
            <a:off x="4130298" y="2983424"/>
            <a:ext cx="3189622" cy="92974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4F4184BE-856F-AA48-A408-7254A8872737}"/>
              </a:ext>
            </a:extLst>
          </p:cNvPr>
          <p:cNvSpPr txBox="1"/>
          <p:nvPr/>
        </p:nvSpPr>
        <p:spPr>
          <a:xfrm>
            <a:off x="7349735" y="3890665"/>
            <a:ext cx="20112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Sieht aus wie "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mutable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 Code",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zusätzliche API notwendig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BE3EB6E-4493-DC46-9990-5629DB37D952}"/>
              </a:ext>
            </a:extLst>
          </p:cNvPr>
          <p:cNvCxnSpPr>
            <a:cxnSpLocks/>
          </p:cNvCxnSpPr>
          <p:nvPr/>
        </p:nvCxnSpPr>
        <p:spPr>
          <a:xfrm flipH="1" flipV="1">
            <a:off x="3554437" y="3781603"/>
            <a:ext cx="3765483" cy="311358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2466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Idee: Wiederverwendbare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6206819" y="2706281"/>
            <a:ext cx="2938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Hält Zustand, </a:t>
            </a:r>
          </a:p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Validierungen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etc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>
            <a:off x="2695492" y="3029447"/>
            <a:ext cx="3419061" cy="34389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1413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Idee: Wiederverwendbare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(???)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6206819" y="2706281"/>
            <a:ext cx="3314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🤔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Wie kommen die Elemente an ihre Werte und die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?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>
            <a:off x="3570136" y="3029447"/>
            <a:ext cx="2544418" cy="63610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FB0AC9D6-9B49-134F-B17C-136882BF9017}"/>
              </a:ext>
            </a:extLst>
          </p:cNvPr>
          <p:cNvCxnSpPr>
            <a:cxnSpLocks/>
          </p:cNvCxnSpPr>
          <p:nvPr/>
        </p:nvCxnSpPr>
        <p:spPr>
          <a:xfrm flipH="1">
            <a:off x="4723075" y="3181847"/>
            <a:ext cx="1543879" cy="130268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2FA0159-DB5E-1F4D-9627-CA094489A82E}"/>
              </a:ext>
            </a:extLst>
          </p:cNvPr>
          <p:cNvCxnSpPr>
            <a:cxnSpLocks/>
          </p:cNvCxnSpPr>
          <p:nvPr/>
        </p:nvCxnSpPr>
        <p:spPr>
          <a:xfrm flipH="1">
            <a:off x="4723075" y="3352612"/>
            <a:ext cx="2138901" cy="203837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8205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Hintergrund: React </a:t>
            </a:r>
            <a:r>
              <a:rPr lang="de-DE" dirty="0" err="1"/>
              <a:t>Context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FD92397-5609-7C45-A702-DF1F3D8298E7}"/>
              </a:ext>
            </a:extLst>
          </p:cNvPr>
          <p:cNvSpPr/>
          <p:nvPr/>
        </p:nvSpPr>
        <p:spPr>
          <a:xfrm>
            <a:off x="859692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C07E25-1182-C24B-89C0-CD7971607ED0}"/>
              </a:ext>
            </a:extLst>
          </p:cNvPr>
          <p:cNvSpPr/>
          <p:nvPr/>
        </p:nvSpPr>
        <p:spPr>
          <a:xfrm>
            <a:off x="859691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7296CC7-F152-9848-B7F3-CB05CF2CBAF8}"/>
              </a:ext>
            </a:extLst>
          </p:cNvPr>
          <p:cNvSpPr/>
          <p:nvPr/>
        </p:nvSpPr>
        <p:spPr>
          <a:xfrm>
            <a:off x="859690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6DDE66A-8624-A143-B258-6E599F21BE18}"/>
              </a:ext>
            </a:extLst>
          </p:cNvPr>
          <p:cNvSpPr/>
          <p:nvPr/>
        </p:nvSpPr>
        <p:spPr>
          <a:xfrm>
            <a:off x="859689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F48FDB9-A1DE-5544-A77E-0B04BB798405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110153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2F00F70-10E7-0F40-99E9-ECBE2C0A50A5}"/>
              </a:ext>
            </a:extLst>
          </p:cNvPr>
          <p:cNvCxnSpPr/>
          <p:nvPr/>
        </p:nvCxnSpPr>
        <p:spPr>
          <a:xfrm flipH="1">
            <a:off x="2110150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4E26634-2D7C-E849-A02C-3D62BCD587E6}"/>
              </a:ext>
            </a:extLst>
          </p:cNvPr>
          <p:cNvCxnSpPr/>
          <p:nvPr/>
        </p:nvCxnSpPr>
        <p:spPr>
          <a:xfrm flipH="1">
            <a:off x="2110149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22838AB7-37D5-5644-9A41-9D127AB11C45}"/>
              </a:ext>
            </a:extLst>
          </p:cNvPr>
          <p:cNvSpPr/>
          <p:nvPr/>
        </p:nvSpPr>
        <p:spPr>
          <a:xfrm>
            <a:off x="2166519" y="2753944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C7476034-CF6D-6B43-AE1C-B11A9BB573AC}"/>
              </a:ext>
            </a:extLst>
          </p:cNvPr>
          <p:cNvSpPr/>
          <p:nvPr/>
        </p:nvSpPr>
        <p:spPr>
          <a:xfrm>
            <a:off x="2166519" y="3852072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E12BAD49-44EF-8347-A0C5-E643CB1528BA}"/>
              </a:ext>
            </a:extLst>
          </p:cNvPr>
          <p:cNvSpPr/>
          <p:nvPr/>
        </p:nvSpPr>
        <p:spPr>
          <a:xfrm>
            <a:off x="2169834" y="4950789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5B827E-32B7-3D4D-A531-E422E6BFB523}"/>
              </a:ext>
            </a:extLst>
          </p:cNvPr>
          <p:cNvSpPr/>
          <p:nvPr/>
        </p:nvSpPr>
        <p:spPr>
          <a:xfrm>
            <a:off x="589805" y="6023860"/>
            <a:ext cx="55162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Klassisch: 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werden per Properties durchgereicht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2670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</a:t>
            </a:r>
            <a:r>
              <a:rPr lang="de-DE" b="0" dirty="0">
                <a:solidFill>
                  <a:srgbClr val="36544F"/>
                </a:solidFill>
              </a:rPr>
              <a:t>: Ein Property, das JSX-Elemente entgegen nimmt</a:t>
            </a:r>
          </a:p>
          <a:p>
            <a:r>
              <a:rPr lang="de-DE" b="0" dirty="0">
                <a:solidFill>
                  <a:srgbClr val="36544F"/>
                </a:solidFill>
              </a:rPr>
              <a:t>Genau wie </a:t>
            </a:r>
            <a:r>
              <a:rPr lang="de-DE" b="0" dirty="0" err="1">
                <a:solidFill>
                  <a:srgbClr val="36544F"/>
                </a:solidFill>
              </a:rPr>
              <a:t>children</a:t>
            </a:r>
            <a:r>
              <a:rPr lang="de-DE" b="0" dirty="0">
                <a:solidFill>
                  <a:srgbClr val="36544F"/>
                </a:solidFill>
              </a:rPr>
              <a:t>-Property, nur selbst definiert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Layout-Komponente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680928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Layout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="Layout"&gt;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602240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React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FD92397-5609-7C45-A702-DF1F3D8298E7}"/>
              </a:ext>
            </a:extLst>
          </p:cNvPr>
          <p:cNvSpPr/>
          <p:nvPr/>
        </p:nvSpPr>
        <p:spPr>
          <a:xfrm>
            <a:off x="859692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C07E25-1182-C24B-89C0-CD7971607ED0}"/>
              </a:ext>
            </a:extLst>
          </p:cNvPr>
          <p:cNvSpPr/>
          <p:nvPr/>
        </p:nvSpPr>
        <p:spPr>
          <a:xfrm>
            <a:off x="859691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7296CC7-F152-9848-B7F3-CB05CF2CBAF8}"/>
              </a:ext>
            </a:extLst>
          </p:cNvPr>
          <p:cNvSpPr/>
          <p:nvPr/>
        </p:nvSpPr>
        <p:spPr>
          <a:xfrm>
            <a:off x="859690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6DDE66A-8624-A143-B258-6E599F21BE18}"/>
              </a:ext>
            </a:extLst>
          </p:cNvPr>
          <p:cNvSpPr/>
          <p:nvPr/>
        </p:nvSpPr>
        <p:spPr>
          <a:xfrm>
            <a:off x="859689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F48FDB9-A1DE-5544-A77E-0B04BB798405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110153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2F00F70-10E7-0F40-99E9-ECBE2C0A50A5}"/>
              </a:ext>
            </a:extLst>
          </p:cNvPr>
          <p:cNvCxnSpPr/>
          <p:nvPr/>
        </p:nvCxnSpPr>
        <p:spPr>
          <a:xfrm flipH="1">
            <a:off x="2110150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4E26634-2D7C-E849-A02C-3D62BCD587E6}"/>
              </a:ext>
            </a:extLst>
          </p:cNvPr>
          <p:cNvCxnSpPr/>
          <p:nvPr/>
        </p:nvCxnSpPr>
        <p:spPr>
          <a:xfrm flipH="1">
            <a:off x="2110149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22838AB7-37D5-5644-9A41-9D127AB11C45}"/>
              </a:ext>
            </a:extLst>
          </p:cNvPr>
          <p:cNvSpPr/>
          <p:nvPr/>
        </p:nvSpPr>
        <p:spPr>
          <a:xfrm>
            <a:off x="2166519" y="2753944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C7476034-CF6D-6B43-AE1C-B11A9BB573AC}"/>
              </a:ext>
            </a:extLst>
          </p:cNvPr>
          <p:cNvSpPr/>
          <p:nvPr/>
        </p:nvSpPr>
        <p:spPr>
          <a:xfrm>
            <a:off x="2166519" y="3852072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E12BAD49-44EF-8347-A0C5-E643CB1528BA}"/>
              </a:ext>
            </a:extLst>
          </p:cNvPr>
          <p:cNvSpPr/>
          <p:nvPr/>
        </p:nvSpPr>
        <p:spPr>
          <a:xfrm>
            <a:off x="2169834" y="4950789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5B827E-32B7-3D4D-A531-E422E6BFB523}"/>
              </a:ext>
            </a:extLst>
          </p:cNvPr>
          <p:cNvSpPr/>
          <p:nvPr/>
        </p:nvSpPr>
        <p:spPr>
          <a:xfrm>
            <a:off x="589805" y="6023860"/>
            <a:ext cx="47275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werden per Properties durchgereicht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41F053C-1467-3941-8CA8-1974A19D9CD0}"/>
              </a:ext>
            </a:extLst>
          </p:cNvPr>
          <p:cNvSpPr/>
          <p:nvPr/>
        </p:nvSpPr>
        <p:spPr>
          <a:xfrm>
            <a:off x="5653349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0733FEE-8B7F-5B46-ADD4-FAFFC52D2EDB}"/>
              </a:ext>
            </a:extLst>
          </p:cNvPr>
          <p:cNvSpPr/>
          <p:nvPr/>
        </p:nvSpPr>
        <p:spPr>
          <a:xfrm>
            <a:off x="5653348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BAC7EC-C7B3-3B4B-9749-D80CAE5B95F8}"/>
              </a:ext>
            </a:extLst>
          </p:cNvPr>
          <p:cNvSpPr/>
          <p:nvPr/>
        </p:nvSpPr>
        <p:spPr>
          <a:xfrm>
            <a:off x="5653347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4EC8A4C9-B58B-DF4D-91A9-D30C450FD12A}"/>
              </a:ext>
            </a:extLst>
          </p:cNvPr>
          <p:cNvSpPr/>
          <p:nvPr/>
        </p:nvSpPr>
        <p:spPr>
          <a:xfrm>
            <a:off x="5653346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8BC8D7B-FD7E-674B-B252-0AB68FDF913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flipH="1">
            <a:off x="6903810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68813C56-5238-D94A-BE0B-12B534EBCD71}"/>
              </a:ext>
            </a:extLst>
          </p:cNvPr>
          <p:cNvCxnSpPr/>
          <p:nvPr/>
        </p:nvCxnSpPr>
        <p:spPr>
          <a:xfrm flipH="1">
            <a:off x="6903807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1802482-2B0B-CA41-A4D3-EEFE6AB3F9EB}"/>
              </a:ext>
            </a:extLst>
          </p:cNvPr>
          <p:cNvCxnSpPr/>
          <p:nvPr/>
        </p:nvCxnSpPr>
        <p:spPr>
          <a:xfrm flipH="1">
            <a:off x="6903806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bgerundetes Rechteck 24">
            <a:extLst>
              <a:ext uri="{FF2B5EF4-FFF2-40B4-BE49-F238E27FC236}">
                <a16:creationId xmlns:a16="http://schemas.microsoft.com/office/drawing/2014/main" id="{45897CF5-73F4-9842-B1E0-F639591666CA}"/>
              </a:ext>
            </a:extLst>
          </p:cNvPr>
          <p:cNvSpPr/>
          <p:nvPr/>
        </p:nvSpPr>
        <p:spPr>
          <a:xfrm>
            <a:off x="7892075" y="1923267"/>
            <a:ext cx="921056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provider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6C2F421C-7813-CF4D-9030-71731BF6A4EB}"/>
              </a:ext>
            </a:extLst>
          </p:cNvPr>
          <p:cNvSpPr/>
          <p:nvPr/>
        </p:nvSpPr>
        <p:spPr>
          <a:xfrm>
            <a:off x="8037565" y="5205720"/>
            <a:ext cx="890969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consumer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BC63BD1-917C-6F42-9CEA-7D47C21F5EEE}"/>
              </a:ext>
            </a:extLst>
          </p:cNvPr>
          <p:cNvSpPr/>
          <p:nvPr/>
        </p:nvSpPr>
        <p:spPr>
          <a:xfrm>
            <a:off x="5563216" y="6007372"/>
            <a:ext cx="33986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 werden mit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b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bereitgestellt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6EB4F44-E35F-7544-909D-AD272454199C}"/>
              </a:ext>
            </a:extLst>
          </p:cNvPr>
          <p:cNvCxnSpPr>
            <a:cxnSpLocks/>
          </p:cNvCxnSpPr>
          <p:nvPr/>
        </p:nvCxnSpPr>
        <p:spPr>
          <a:xfrm flipH="1">
            <a:off x="8536890" y="2115769"/>
            <a:ext cx="1" cy="3089951"/>
          </a:xfrm>
          <a:prstGeom prst="straightConnector1">
            <a:avLst/>
          </a:prstGeom>
          <a:ln w="28575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04667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– Provider-Komponente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203200" y="2136338"/>
            <a:ext cx="95209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FormContext.Provider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E8608D4-FB31-7946-8A27-A436E6BA9ECB}"/>
              </a:ext>
            </a:extLst>
          </p:cNvPr>
          <p:cNvSpPr/>
          <p:nvPr/>
        </p:nvSpPr>
        <p:spPr>
          <a:xfrm>
            <a:off x="5164844" y="4352330"/>
            <a:ext cx="3314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React-Element als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Children</a:t>
            </a: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28503B2C-201B-2748-A491-F25A8C820FDB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2394488" y="4130298"/>
            <a:ext cx="2770356" cy="406698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3557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- Zugriff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&lt;...&gt;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&lt;...&gt;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&lt;...&gt;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D6E1C7D-35FF-0F4D-8B0F-5969975E9C25}"/>
              </a:ext>
            </a:extLst>
          </p:cNvPr>
          <p:cNvSpPr/>
          <p:nvPr/>
        </p:nvSpPr>
        <p:spPr>
          <a:xfrm>
            <a:off x="3951802" y="3075773"/>
            <a:ext cx="3314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Provider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D5B495A-CC02-5545-9C4E-BA0E5F7FB2A8}"/>
              </a:ext>
            </a:extLst>
          </p:cNvPr>
          <p:cNvCxnSpPr>
            <a:cxnSpLocks/>
          </p:cNvCxnSpPr>
          <p:nvPr/>
        </p:nvCxnSpPr>
        <p:spPr>
          <a:xfrm flipH="1" flipV="1">
            <a:off x="2441050" y="3140765"/>
            <a:ext cx="1510752" cy="10357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484E2B54-8BD5-0341-B2D8-B91E3E4930B7}"/>
              </a:ext>
            </a:extLst>
          </p:cNvPr>
          <p:cNvSpPr/>
          <p:nvPr/>
        </p:nvSpPr>
        <p:spPr>
          <a:xfrm>
            <a:off x="3301121" y="3629770"/>
            <a:ext cx="3314108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Consumer</a:t>
            </a:r>
          </a:p>
          <a:p>
            <a:endParaRPr lang="de-DE" sz="105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Alle Komponenten unterhalb des Providers haben Zugriff auf das bereitgestellte Objekt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7B7D7370-10FD-BF4D-A335-098556C82026}"/>
              </a:ext>
            </a:extLst>
          </p:cNvPr>
          <p:cNvCxnSpPr>
            <a:cxnSpLocks/>
          </p:cNvCxnSpPr>
          <p:nvPr/>
        </p:nvCxnSpPr>
        <p:spPr>
          <a:xfrm flipH="1" flipV="1">
            <a:off x="1574358" y="3697357"/>
            <a:ext cx="1726763" cy="10097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88357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Ein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734754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Ein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139058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Ein 2.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B355B1C-9172-B448-AC79-993763A35B27}"/>
              </a:ext>
            </a:extLst>
          </p:cNvPr>
          <p:cNvSpPr txBox="1"/>
          <p:nvPr/>
        </p:nvSpPr>
        <p:spPr>
          <a:xfrm>
            <a:off x="203200" y="4077781"/>
            <a:ext cx="95209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onButtonClick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onButtonClick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64894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Formular mit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&lt;/Button&gt;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93847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Formular mit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&lt;/Button&gt;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9A5917C-2BA4-624F-A3F0-C415C21B1CBD}"/>
              </a:ext>
            </a:extLst>
          </p:cNvPr>
          <p:cNvSpPr/>
          <p:nvPr/>
        </p:nvSpPr>
        <p:spPr>
          <a:xfrm>
            <a:off x="5938116" y="1535417"/>
            <a:ext cx="331410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Form ist hier eine Art "logische"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Komponente, die aus mehreren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Teilen besteht.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Alle Teile haben automatisch Zugriff auf den State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CFD8551C-1B60-A64A-9ACC-6192EE208827}"/>
              </a:ext>
            </a:extLst>
          </p:cNvPr>
          <p:cNvCxnSpPr>
            <a:cxnSpLocks/>
          </p:cNvCxnSpPr>
          <p:nvPr/>
        </p:nvCxnSpPr>
        <p:spPr>
          <a:xfrm flipH="1">
            <a:off x="3013544" y="2274081"/>
            <a:ext cx="2924572" cy="31804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0685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32495" y="3797848"/>
            <a:ext cx="4641014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Daten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2697469"/>
            <a:ext cx="9905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Globale</a:t>
            </a:r>
            <a:endParaRPr lang="de-DE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930652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</a:t>
            </a:r>
            <a:r>
              <a:rPr lang="de-DE" b="0" dirty="0">
                <a:solidFill>
                  <a:srgbClr val="36544F"/>
                </a:solidFill>
              </a:rPr>
              <a:t> angemeldeter Benutzer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94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Properties</a:t>
            </a:r>
            <a:r>
              <a:rPr lang="de-DE" b="0" dirty="0">
                <a:solidFill>
                  <a:srgbClr val="36544F"/>
                </a:solidFill>
              </a:rPr>
              <a:t>: Ein Property, das JSX-Elemente entgegen nimmt</a:t>
            </a:r>
          </a:p>
          <a:p>
            <a:r>
              <a:rPr lang="de-DE" b="0" dirty="0">
                <a:solidFill>
                  <a:srgbClr val="36544F"/>
                </a:solidFill>
              </a:rPr>
              <a:t>Genau wie </a:t>
            </a:r>
            <a:r>
              <a:rPr lang="de-DE" b="0" dirty="0" err="1">
                <a:solidFill>
                  <a:srgbClr val="36544F"/>
                </a:solidFill>
              </a:rPr>
              <a:t>children</a:t>
            </a:r>
            <a:r>
              <a:rPr lang="de-DE" b="0" dirty="0">
                <a:solidFill>
                  <a:srgbClr val="36544F"/>
                </a:solidFill>
              </a:rPr>
              <a:t>-Property, nur selbst definiert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Layout-Komponente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680928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Layout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="Layout"&gt;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00664D1-746F-234C-A958-52415DAB69D6}"/>
              </a:ext>
            </a:extLst>
          </p:cNvPr>
          <p:cNvSpPr txBox="1"/>
          <p:nvPr/>
        </p:nvSpPr>
        <p:spPr>
          <a:xfrm>
            <a:off x="203200" y="4645439"/>
            <a:ext cx="91358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Layout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left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right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BlogListSidebar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53287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b="0" dirty="0">
                <a:solidFill>
                  <a:srgbClr val="36544F"/>
                </a:solidFill>
              </a:rPr>
              <a:t>angemeldeter Benutzer</a:t>
            </a:r>
          </a:p>
          <a:p>
            <a:pPr marL="0" indent="0">
              <a:buNone/>
            </a:pPr>
            <a:r>
              <a:rPr lang="de-DE" dirty="0"/>
              <a:t>Ansatz 1: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4661425" y="3713877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mit Daten und Funktionen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4C5E003-5789-7F47-AE80-69FAE80374D9}"/>
              </a:ext>
            </a:extLst>
          </p:cNvPr>
          <p:cNvCxnSpPr>
            <a:cxnSpLocks/>
          </p:cNvCxnSpPr>
          <p:nvPr/>
        </p:nvCxnSpPr>
        <p:spPr>
          <a:xfrm flipH="1" flipV="1">
            <a:off x="5396948" y="2722974"/>
            <a:ext cx="1518965" cy="9927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>
            <a:off x="2822713" y="3860435"/>
            <a:ext cx="1905895" cy="967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461E53B-A022-0742-A651-AB925CA0AFDF}"/>
              </a:ext>
            </a:extLst>
          </p:cNvPr>
          <p:cNvCxnSpPr>
            <a:cxnSpLocks/>
          </p:cNvCxnSpPr>
          <p:nvPr/>
        </p:nvCxnSpPr>
        <p:spPr>
          <a:xfrm>
            <a:off x="7573617" y="4242101"/>
            <a:ext cx="795131" cy="1209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A7774A1-0304-4D4F-B3D8-6E67C2DAFC95}"/>
              </a:ext>
            </a:extLst>
          </p:cNvPr>
          <p:cNvCxnSpPr>
            <a:cxnSpLocks/>
          </p:cNvCxnSpPr>
          <p:nvPr/>
        </p:nvCxnSpPr>
        <p:spPr>
          <a:xfrm flipH="1" flipV="1">
            <a:off x="6448584" y="3068674"/>
            <a:ext cx="467329" cy="6452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75657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Ansatz: React </a:t>
            </a:r>
            <a:r>
              <a:rPr lang="de-DE" dirty="0" err="1"/>
              <a:t>Context</a:t>
            </a:r>
            <a:endParaRPr lang="de-DE" dirty="0"/>
          </a:p>
          <a:p>
            <a:pPr lvl="1"/>
            <a:r>
              <a:rPr lang="de-DE" dirty="0"/>
              <a:t>Analog zum Form-Beispiel, nur für andere Art von Daten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loginViaHttp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endParaRPr lang="de-DE" dirty="0">
              <a:solidFill>
                <a:srgbClr val="1778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B49A70E-808E-6542-8BF3-2381FEEB25F8}"/>
              </a:ext>
            </a:extLst>
          </p:cNvPr>
          <p:cNvSpPr/>
          <p:nvPr/>
        </p:nvSpPr>
        <p:spPr>
          <a:xfrm>
            <a:off x="4668378" y="5115701"/>
            <a:ext cx="49328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Bereitgestellte Werte und Callback-Funktionen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683EDF1-4C61-2946-B822-7796EFB22646}"/>
              </a:ext>
            </a:extLst>
          </p:cNvPr>
          <p:cNvCxnSpPr>
            <a:cxnSpLocks/>
          </p:cNvCxnSpPr>
          <p:nvPr/>
        </p:nvCxnSpPr>
        <p:spPr>
          <a:xfrm flipH="1">
            <a:off x="4595190" y="5265100"/>
            <a:ext cx="35781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0965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Idee: Custom Hook</a:t>
            </a:r>
            <a:r>
              <a:rPr lang="de-DE" b="0" dirty="0">
                <a:solidFill>
                  <a:srgbClr val="36544F"/>
                </a:solidFill>
              </a:rPr>
              <a:t> - "Fachlicher" Zugriff auf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Versteckt, die Tatsache, dass es sich um einen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handelt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ist Implementierungsdetail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3146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–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Light?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können den </a:t>
            </a:r>
            <a:r>
              <a:rPr lang="de-DE" b="0" dirty="0" err="1">
                <a:solidFill>
                  <a:srgbClr val="36544F"/>
                </a:solidFill>
              </a:rPr>
              <a:t>AuthContext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u,p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"LOGIN", ...}) },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"LOGOUT", ...})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938361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 err="1"/>
              <a:t>useReducer</a:t>
            </a:r>
            <a:r>
              <a:rPr lang="de-DE" sz="2000" dirty="0"/>
              <a:t> &amp; </a:t>
            </a:r>
            <a:r>
              <a:rPr lang="de-DE" sz="2000" dirty="0" err="1"/>
              <a:t>useContext</a:t>
            </a:r>
            <a:r>
              <a:rPr lang="de-DE" sz="2000" dirty="0"/>
              <a:t> </a:t>
            </a:r>
            <a:r>
              <a:rPr lang="de-DE" sz="2000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Wir können den </a:t>
            </a:r>
            <a:r>
              <a:rPr lang="de-DE" sz="2000" b="0" dirty="0" err="1">
                <a:solidFill>
                  <a:srgbClr val="36544F"/>
                </a:solidFill>
              </a:rPr>
              <a:t>AuthContext</a:t>
            </a:r>
            <a:r>
              <a:rPr lang="de-DE" sz="2000" b="0" dirty="0">
                <a:solidFill>
                  <a:srgbClr val="36544F"/>
                </a:solidFill>
              </a:rPr>
              <a:t> mit </a:t>
            </a:r>
            <a:r>
              <a:rPr lang="de-DE" sz="2000" b="0" dirty="0" err="1">
                <a:solidFill>
                  <a:srgbClr val="36544F"/>
                </a:solidFill>
              </a:rPr>
              <a:t>useReducer</a:t>
            </a:r>
            <a:r>
              <a:rPr lang="de-DE" sz="2000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Bereitgestellte Funktionen </a:t>
            </a:r>
            <a:r>
              <a:rPr lang="de-DE" sz="2000" b="0" dirty="0" err="1">
                <a:solidFill>
                  <a:srgbClr val="36544F"/>
                </a:solidFill>
              </a:rPr>
              <a:t>dispatchen</a:t>
            </a:r>
            <a:r>
              <a:rPr lang="de-DE" sz="2000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Globaler Zustand (kann ganz oben in der Hierarchie eingefügt werden)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	Strukturierung nach Geschmack möglich (</a:t>
            </a:r>
            <a:r>
              <a:rPr lang="de-DE" sz="2000" b="0" dirty="0" err="1">
                <a:solidFill>
                  <a:srgbClr val="36544F"/>
                </a:solidFill>
              </a:rPr>
              <a:t>Zusand</a:t>
            </a:r>
            <a:r>
              <a:rPr lang="de-DE" sz="2000" b="0" dirty="0">
                <a:solidFill>
                  <a:srgbClr val="36544F"/>
                </a:solidFill>
              </a:rPr>
              <a:t> pro </a:t>
            </a:r>
            <a:r>
              <a:rPr lang="de-DE" sz="2000" b="0" dirty="0" err="1">
                <a:solidFill>
                  <a:srgbClr val="36544F"/>
                </a:solidFill>
              </a:rPr>
              <a:t>Anwenungsteil</a:t>
            </a:r>
            <a:r>
              <a:rPr lang="de-DE" sz="2000" b="0" dirty="0">
                <a:solidFill>
                  <a:srgbClr val="36544F"/>
                </a:solidFill>
              </a:rPr>
              <a:t> möglich)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Geschäftslogik jetzt aus den Komponenten raus (dank </a:t>
            </a:r>
            <a:r>
              <a:rPr lang="de-DE" sz="2000" b="0" dirty="0" err="1">
                <a:solidFill>
                  <a:srgbClr val="36544F"/>
                </a:solidFill>
              </a:rPr>
              <a:t>reducer</a:t>
            </a:r>
            <a:r>
              <a:rPr lang="de-DE" sz="2000" b="0" dirty="0">
                <a:solidFill>
                  <a:srgbClr val="36544F"/>
                </a:solidFill>
              </a:rPr>
              <a:t>-Funktion)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Technik ist Transparent für Consumer (kein </a:t>
            </a:r>
            <a:r>
              <a:rPr lang="de-DE" sz="2000" b="0" dirty="0" err="1">
                <a:solidFill>
                  <a:srgbClr val="36544F"/>
                </a:solidFill>
              </a:rPr>
              <a:t>dispatch</a:t>
            </a:r>
            <a:r>
              <a:rPr lang="de-DE" sz="2000" b="0" dirty="0">
                <a:solidFill>
                  <a:srgbClr val="36544F"/>
                </a:solidFill>
              </a:rPr>
              <a:t>-Aufruf...)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1520336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können den </a:t>
            </a:r>
            <a:r>
              <a:rPr lang="de-DE" b="0" dirty="0" err="1">
                <a:solidFill>
                  <a:srgbClr val="36544F"/>
                </a:solidFill>
              </a:rPr>
              <a:t>AuthContext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👍 Globaler Zustand (kann ganz oben in der Hierarchie eingefügt werden)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	Strukturierung nach Geschmack möglich (</a:t>
            </a:r>
            <a:r>
              <a:rPr lang="de-DE" b="0" dirty="0" err="1">
                <a:solidFill>
                  <a:srgbClr val="36544F"/>
                </a:solidFill>
              </a:rPr>
              <a:t>Zusand</a:t>
            </a:r>
            <a:r>
              <a:rPr lang="de-DE" b="0" dirty="0">
                <a:solidFill>
                  <a:srgbClr val="36544F"/>
                </a:solidFill>
              </a:rPr>
              <a:t> pro </a:t>
            </a:r>
            <a:r>
              <a:rPr lang="de-DE" b="0" dirty="0" err="1">
                <a:solidFill>
                  <a:srgbClr val="36544F"/>
                </a:solidFill>
              </a:rPr>
              <a:t>Anwenungsteil</a:t>
            </a:r>
            <a:r>
              <a:rPr lang="de-DE" b="0" dirty="0">
                <a:solidFill>
                  <a:srgbClr val="36544F"/>
                </a:solidFill>
              </a:rPr>
              <a:t> möglich)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👍 Geschäftslogik jetzt aus den Komponenten raus (dank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👍 Technik ist Transparent für Consumer (kein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-Aufruf...)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👎 Performance bei häufigen Änderungen?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	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erlaubt feingranulare Auswahl, wann gerendert werden soll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👎 Actions, die von mehreren </a:t>
            </a:r>
            <a:r>
              <a:rPr lang="de-DE" b="0" dirty="0" err="1">
                <a:solidFill>
                  <a:srgbClr val="36544F"/>
                </a:solidFill>
              </a:rPr>
              <a:t>Reducern</a:t>
            </a:r>
            <a:r>
              <a:rPr lang="de-DE" b="0" dirty="0">
                <a:solidFill>
                  <a:srgbClr val="36544F"/>
                </a:solidFill>
              </a:rPr>
              <a:t> verarbeitet werden sollen?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👎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(Visualisierung der Änderungen am globalen Zustand)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? 😇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5287428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b="0" dirty="0">
                <a:solidFill>
                  <a:srgbClr val="36544F"/>
                </a:solidFill>
              </a:rPr>
              <a:t>angemeldeter Benutzer</a:t>
            </a:r>
          </a:p>
          <a:p>
            <a:pPr marL="0" indent="0">
              <a:buNone/>
            </a:pPr>
            <a:r>
              <a:rPr lang="de-DE" dirty="0"/>
              <a:t>Ansatz 2: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4661425" y="3713877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mit Daten und Funktionen liegt im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globlen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Redux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Store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4C5E003-5789-7F47-AE80-69FAE80374D9}"/>
              </a:ext>
            </a:extLst>
          </p:cNvPr>
          <p:cNvCxnSpPr>
            <a:cxnSpLocks/>
          </p:cNvCxnSpPr>
          <p:nvPr/>
        </p:nvCxnSpPr>
        <p:spPr>
          <a:xfrm flipH="1" flipV="1">
            <a:off x="5396948" y="2722974"/>
            <a:ext cx="1518965" cy="9927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>
            <a:off x="2822713" y="3860435"/>
            <a:ext cx="1905895" cy="967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461E53B-A022-0742-A651-AB925CA0AFDF}"/>
              </a:ext>
            </a:extLst>
          </p:cNvPr>
          <p:cNvCxnSpPr>
            <a:cxnSpLocks/>
          </p:cNvCxnSpPr>
          <p:nvPr/>
        </p:nvCxnSpPr>
        <p:spPr>
          <a:xfrm>
            <a:off x="7573617" y="4242101"/>
            <a:ext cx="795131" cy="1209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A7774A1-0304-4D4F-B3D8-6E67C2DAFC95}"/>
              </a:ext>
            </a:extLst>
          </p:cNvPr>
          <p:cNvCxnSpPr>
            <a:cxnSpLocks/>
          </p:cNvCxnSpPr>
          <p:nvPr/>
        </p:nvCxnSpPr>
        <p:spPr>
          <a:xfrm flipH="1" flipV="1">
            <a:off x="6448584" y="3068674"/>
            <a:ext cx="467329" cy="6452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22568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r>
              <a:rPr lang="de-DE" dirty="0"/>
              <a:t> mit Hooks API ("modern")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Keine </a:t>
            </a:r>
            <a:r>
              <a:rPr lang="de-DE" b="0" dirty="0" err="1">
                <a:solidFill>
                  <a:srgbClr val="36544F"/>
                </a:solidFill>
              </a:rPr>
              <a:t>connect</a:t>
            </a:r>
            <a:r>
              <a:rPr lang="de-DE" b="0" dirty="0">
                <a:solidFill>
                  <a:srgbClr val="36544F"/>
                </a:solidFill>
              </a:rPr>
              <a:t>-HOC mehr!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2830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60473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={...}&gt;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D0028C-49E9-A642-BCE8-249B66EBF86C}"/>
              </a:ext>
            </a:extLst>
          </p:cNvPr>
          <p:cNvSpPr/>
          <p:nvPr/>
        </p:nvSpPr>
        <p:spPr>
          <a:xfrm>
            <a:off x="6206818" y="4278617"/>
            <a:ext cx="33141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Rendert nur neu, wenn sich der Username im globalen State verändert hat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EEAB901-CDC7-3447-8789-A969070BC7C4}"/>
              </a:ext>
            </a:extLst>
          </p:cNvPr>
          <p:cNvCxnSpPr>
            <a:cxnSpLocks/>
          </p:cNvCxnSpPr>
          <p:nvPr/>
        </p:nvCxnSpPr>
        <p:spPr>
          <a:xfrm flipH="1" flipV="1">
            <a:off x="4952999" y="4278617"/>
            <a:ext cx="1253819" cy="27026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8340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In unserer Anwendung werden an diversen Stellen Daten geladen</a:t>
            </a:r>
          </a:p>
          <a:p>
            <a:r>
              <a:rPr lang="de-DE" b="0" dirty="0">
                <a:solidFill>
                  <a:srgbClr val="36544F"/>
                </a:solidFill>
              </a:rPr>
              <a:t>Wir wollen gemeinsame Behandlung der Funktionalität</a:t>
            </a:r>
          </a:p>
          <a:p>
            <a:pPr lvl="1"/>
            <a:r>
              <a:rPr lang="de-DE" dirty="0"/>
              <a:t>Error Handling, Lade Zustände etc.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87977" y="427267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Daten laden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Indicator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Error Handling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Daten rendern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131E214-D4C9-2749-B85A-86341246C97B}"/>
              </a:ext>
            </a:extLst>
          </p:cNvPr>
          <p:cNvSpPr/>
          <p:nvPr/>
        </p:nvSpPr>
        <p:spPr>
          <a:xfrm>
            <a:off x="4470830" y="4202406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Daten laden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Indicator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Error Handling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Daten rendern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4258375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r>
              <a:rPr lang="de-DE" b="0" i="1" dirty="0">
                <a:solidFill>
                  <a:srgbClr val="36544F"/>
                </a:solidFill>
              </a:rPr>
              <a:t>The </a:t>
            </a:r>
            <a:r>
              <a:rPr lang="de-DE" b="0" i="1" dirty="0" err="1">
                <a:solidFill>
                  <a:srgbClr val="36544F"/>
                </a:solidFill>
              </a:rPr>
              <a:t>official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opinionated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batteries-included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toolset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for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efficient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Redux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development</a:t>
            </a:r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i="1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Vereinfachter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und Actions-Code</a:t>
            </a:r>
          </a:p>
          <a:p>
            <a:r>
              <a:rPr lang="de-DE" b="0" dirty="0">
                <a:solidFill>
                  <a:srgbClr val="36544F"/>
                </a:solidFill>
              </a:rPr>
              <a:t>Spart viel </a:t>
            </a:r>
            <a:r>
              <a:rPr lang="de-DE" b="0" dirty="0" err="1">
                <a:solidFill>
                  <a:srgbClr val="36544F"/>
                </a:solidFill>
              </a:rPr>
              <a:t>Boilerplate</a:t>
            </a:r>
            <a:r>
              <a:rPr lang="de-DE" b="0" dirty="0">
                <a:solidFill>
                  <a:srgbClr val="36544F"/>
                </a:solidFill>
              </a:rPr>
              <a:t>-Code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Out-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-box:</a:t>
            </a:r>
          </a:p>
          <a:p>
            <a:pPr lvl="1"/>
            <a:r>
              <a:rPr lang="de-DE" dirty="0"/>
              <a:t>Wahnwitzig guter </a:t>
            </a:r>
            <a:r>
              <a:rPr lang="de-DE" dirty="0" err="1"/>
              <a:t>TypeScript</a:t>
            </a:r>
            <a:r>
              <a:rPr lang="de-DE" dirty="0"/>
              <a:t>-Support</a:t>
            </a:r>
          </a:p>
          <a:p>
            <a:pPr lvl="1"/>
            <a:r>
              <a:rPr lang="de-DE" dirty="0" err="1"/>
              <a:t>Thunk</a:t>
            </a:r>
            <a:r>
              <a:rPr lang="de-DE" dirty="0"/>
              <a:t> Actions, Immer, Re-</a:t>
            </a:r>
            <a:r>
              <a:rPr lang="de-DE" dirty="0" err="1"/>
              <a:t>select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69016219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F96407B-7589-DF42-B1FC-5C2A2FCDD190}"/>
              </a:ext>
            </a:extLst>
          </p:cNvPr>
          <p:cNvSpPr txBox="1"/>
          <p:nvPr/>
        </p:nvSpPr>
        <p:spPr>
          <a:xfrm>
            <a:off x="203200" y="1523205"/>
            <a:ext cx="716574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'@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reduxjs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toolkit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'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[],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reducers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action.payload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state.push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completed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toggleTodo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state.find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===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action.payload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todo.completed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!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todo.completed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toggleTodo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todosSlice.actions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todosSlice.reducer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F2B16F8-739E-3A4D-90C6-5845C0510030}"/>
              </a:ext>
            </a:extLst>
          </p:cNvPr>
          <p:cNvSpPr/>
          <p:nvPr/>
        </p:nvSpPr>
        <p:spPr>
          <a:xfrm>
            <a:off x="203200" y="6355297"/>
            <a:ext cx="233429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00" dirty="0">
                <a:solidFill>
                  <a:srgbClr val="1778B8"/>
                </a:solidFill>
              </a:rPr>
              <a:t>Quelle: </a:t>
            </a:r>
            <a:r>
              <a:rPr lang="de-DE" sz="1100" dirty="0" err="1">
                <a:solidFill>
                  <a:srgbClr val="1778B8"/>
                </a:solidFill>
              </a:rPr>
              <a:t>Redux</a:t>
            </a:r>
            <a:r>
              <a:rPr lang="de-DE" sz="1100" dirty="0">
                <a:solidFill>
                  <a:srgbClr val="1778B8"/>
                </a:solidFill>
              </a:rPr>
              <a:t> Toolkit Dokumentation</a:t>
            </a:r>
          </a:p>
        </p:txBody>
      </p:sp>
    </p:spTree>
    <p:extLst>
      <p:ext uri="{BB962C8B-B14F-4D97-AF65-F5344CB8AC3E}">
        <p14:creationId xmlns:p14="http://schemas.microsoft.com/office/powerpoint/2010/main" val="423785985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F96407B-7589-DF42-B1FC-5C2A2FCDD190}"/>
              </a:ext>
            </a:extLst>
          </p:cNvPr>
          <p:cNvSpPr txBox="1"/>
          <p:nvPr/>
        </p:nvSpPr>
        <p:spPr>
          <a:xfrm>
            <a:off x="203200" y="1523205"/>
            <a:ext cx="716574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'@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reduxjs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toolkit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'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[],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reducers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action.payload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state.push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completed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toggleTodo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state.find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===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action.payload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todo.completed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!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todo.completed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toggleTodo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todosSlice.actions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todosSlice.reducer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F2B16F8-739E-3A4D-90C6-5845C0510030}"/>
              </a:ext>
            </a:extLst>
          </p:cNvPr>
          <p:cNvSpPr/>
          <p:nvPr/>
        </p:nvSpPr>
        <p:spPr>
          <a:xfrm>
            <a:off x="203200" y="6355297"/>
            <a:ext cx="233429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00" dirty="0">
                <a:solidFill>
                  <a:srgbClr val="1778B8"/>
                </a:solidFill>
              </a:rPr>
              <a:t>Quelle: </a:t>
            </a:r>
            <a:r>
              <a:rPr lang="de-DE" sz="1100" dirty="0" err="1">
                <a:solidFill>
                  <a:srgbClr val="1778B8"/>
                </a:solidFill>
              </a:rPr>
              <a:t>Redux</a:t>
            </a:r>
            <a:r>
              <a:rPr lang="de-DE" sz="1100" dirty="0">
                <a:solidFill>
                  <a:srgbClr val="1778B8"/>
                </a:solidFill>
              </a:rPr>
              <a:t> Toolkit Dokumentation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84B0252-1FF9-4547-9E04-40C50FF56F07}"/>
              </a:ext>
            </a:extLst>
          </p:cNvPr>
          <p:cNvSpPr/>
          <p:nvPr/>
        </p:nvSpPr>
        <p:spPr>
          <a:xfrm>
            <a:off x="5938116" y="1535417"/>
            <a:ext cx="33141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behandelt '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addTodo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' / '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toggleTodo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'-Actions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(kein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mehr erforderlich)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B2A9E4F-1280-8C46-A42D-EC54FEC8CFEC}"/>
              </a:ext>
            </a:extLst>
          </p:cNvPr>
          <p:cNvCxnSpPr>
            <a:cxnSpLocks/>
          </p:cNvCxnSpPr>
          <p:nvPr/>
        </p:nvCxnSpPr>
        <p:spPr>
          <a:xfrm flipH="1">
            <a:off x="1883044" y="2274081"/>
            <a:ext cx="4055072" cy="55436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584B14FF-C9AD-4A40-BDDC-59D81523C876}"/>
              </a:ext>
            </a:extLst>
          </p:cNvPr>
          <p:cNvCxnSpPr>
            <a:cxnSpLocks/>
          </p:cNvCxnSpPr>
          <p:nvPr/>
        </p:nvCxnSpPr>
        <p:spPr>
          <a:xfrm flipH="1">
            <a:off x="1766807" y="2274081"/>
            <a:ext cx="4171309" cy="143776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898278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F96407B-7589-DF42-B1FC-5C2A2FCDD190}"/>
              </a:ext>
            </a:extLst>
          </p:cNvPr>
          <p:cNvSpPr txBox="1"/>
          <p:nvPr/>
        </p:nvSpPr>
        <p:spPr>
          <a:xfrm>
            <a:off x="203200" y="1523205"/>
            <a:ext cx="716574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'@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reduxjs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toolkit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'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[],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reducers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action.payload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state.push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completed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toggleTodo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state.find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===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action.payload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todo.completed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!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todo.completed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addTodo</a:t>
            </a:r>
            <a:r>
              <a:rPr lang="de-DE" sz="14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toggleTodo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todosSlice.actions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todosSlice.reducer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F2B16F8-739E-3A4D-90C6-5845C0510030}"/>
              </a:ext>
            </a:extLst>
          </p:cNvPr>
          <p:cNvSpPr/>
          <p:nvPr/>
        </p:nvSpPr>
        <p:spPr>
          <a:xfrm>
            <a:off x="203200" y="6355297"/>
            <a:ext cx="233429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00" dirty="0">
                <a:solidFill>
                  <a:srgbClr val="1778B8"/>
                </a:solidFill>
              </a:rPr>
              <a:t>Quelle: </a:t>
            </a:r>
            <a:r>
              <a:rPr lang="de-DE" sz="1100" dirty="0" err="1">
                <a:solidFill>
                  <a:srgbClr val="1778B8"/>
                </a:solidFill>
              </a:rPr>
              <a:t>Redux</a:t>
            </a:r>
            <a:r>
              <a:rPr lang="de-DE" sz="1100" dirty="0">
                <a:solidFill>
                  <a:srgbClr val="1778B8"/>
                </a:solidFill>
              </a:rPr>
              <a:t> Toolkit Dokumentation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9365E55-6680-904F-A12F-E1BC339957E0}"/>
              </a:ext>
            </a:extLst>
          </p:cNvPr>
          <p:cNvSpPr/>
          <p:nvPr/>
        </p:nvSpPr>
        <p:spPr>
          <a:xfrm>
            <a:off x="7208977" y="4542223"/>
            <a:ext cx="3314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erzeugt automatisch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Action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Creator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-Funktionen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2B40274A-36BC-C74D-8410-018618DBDB73}"/>
              </a:ext>
            </a:extLst>
          </p:cNvPr>
          <p:cNvCxnSpPr>
            <a:cxnSpLocks/>
          </p:cNvCxnSpPr>
          <p:nvPr/>
        </p:nvCxnSpPr>
        <p:spPr>
          <a:xfrm flipH="1">
            <a:off x="2537494" y="4819973"/>
            <a:ext cx="4769957" cy="759417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0B835086-7377-1B40-84BA-5C97C5884E73}"/>
              </a:ext>
            </a:extLst>
          </p:cNvPr>
          <p:cNvCxnSpPr>
            <a:cxnSpLocks/>
          </p:cNvCxnSpPr>
          <p:nvPr/>
        </p:nvCxnSpPr>
        <p:spPr>
          <a:xfrm flipH="1">
            <a:off x="3642102" y="4819973"/>
            <a:ext cx="3665349" cy="759417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646641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F96407B-7589-DF42-B1FC-5C2A2FCDD190}"/>
              </a:ext>
            </a:extLst>
          </p:cNvPr>
          <p:cNvSpPr txBox="1"/>
          <p:nvPr/>
        </p:nvSpPr>
        <p:spPr>
          <a:xfrm>
            <a:off x="203200" y="1523205"/>
            <a:ext cx="716574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'@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reduxjs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toolkit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createSlice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'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',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[],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reducers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text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action.payload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state.push</a:t>
            </a:r>
            <a:r>
              <a:rPr lang="de-DE" sz="14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text</a:t>
            </a:r>
            <a:r>
              <a:rPr lang="de-DE" sz="14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completed</a:t>
            </a:r>
            <a:r>
              <a:rPr lang="de-DE" sz="14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false</a:t>
            </a:r>
            <a:r>
              <a:rPr lang="de-DE" sz="14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toggleTodo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state.find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===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action.payload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todo.completed</a:t>
            </a:r>
            <a:r>
              <a:rPr lang="de-DE" sz="14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!</a:t>
            </a:r>
            <a:r>
              <a:rPr lang="de-DE" sz="14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todo.completed</a:t>
            </a:r>
            <a:endParaRPr lang="de-DE" sz="1400" b="1" dirty="0">
              <a:solidFill>
                <a:srgbClr val="FB8E2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toggleTodo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todosSlice.actions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todosSlice.reducer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F2B16F8-739E-3A4D-90C6-5845C0510030}"/>
              </a:ext>
            </a:extLst>
          </p:cNvPr>
          <p:cNvSpPr/>
          <p:nvPr/>
        </p:nvSpPr>
        <p:spPr>
          <a:xfrm>
            <a:off x="203200" y="6355297"/>
            <a:ext cx="2334293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00" dirty="0">
                <a:solidFill>
                  <a:srgbClr val="1778B8"/>
                </a:solidFill>
              </a:rPr>
              <a:t>Quelle: </a:t>
            </a:r>
            <a:r>
              <a:rPr lang="de-DE" sz="1100" dirty="0" err="1">
                <a:solidFill>
                  <a:srgbClr val="1778B8"/>
                </a:solidFill>
              </a:rPr>
              <a:t>Redux</a:t>
            </a:r>
            <a:r>
              <a:rPr lang="de-DE" sz="1100" dirty="0">
                <a:solidFill>
                  <a:srgbClr val="1778B8"/>
                </a:solidFill>
              </a:rPr>
              <a:t> Toolkit Dokumentation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9365E55-6680-904F-A12F-E1BC339957E0}"/>
              </a:ext>
            </a:extLst>
          </p:cNvPr>
          <p:cNvSpPr/>
          <p:nvPr/>
        </p:nvSpPr>
        <p:spPr>
          <a:xfrm>
            <a:off x="5938116" y="1535417"/>
            <a:ext cx="3314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ImmerJS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transparent eingebunden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2B40274A-36BC-C74D-8410-018618DBDB73}"/>
              </a:ext>
            </a:extLst>
          </p:cNvPr>
          <p:cNvCxnSpPr>
            <a:cxnSpLocks/>
          </p:cNvCxnSpPr>
          <p:nvPr/>
        </p:nvCxnSpPr>
        <p:spPr>
          <a:xfrm flipH="1">
            <a:off x="4787120" y="2181748"/>
            <a:ext cx="1721216" cy="1028056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0B835086-7377-1B40-84BA-5C97C5884E73}"/>
              </a:ext>
            </a:extLst>
          </p:cNvPr>
          <p:cNvCxnSpPr>
            <a:cxnSpLocks/>
          </p:cNvCxnSpPr>
          <p:nvPr/>
        </p:nvCxnSpPr>
        <p:spPr>
          <a:xfrm flipH="1">
            <a:off x="4409268" y="2193960"/>
            <a:ext cx="2099068" cy="215837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4060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25608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(=&gt; Code nachladen)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Künftig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(z.Zt. experimentell)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916540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Mit </a:t>
            </a:r>
            <a:r>
              <a:rPr lang="de-DE" dirty="0" err="1"/>
              <a:t>dynamic</a:t>
            </a:r>
            <a:r>
              <a:rPr lang="de-DE" dirty="0"/>
              <a:t> Imports wird Code erst bei Bedarf geladen</a:t>
            </a:r>
            <a:br>
              <a:rPr lang="de-DE" dirty="0"/>
            </a:b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461387E-359F-BC43-8A66-674594BB7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040" y="1867545"/>
            <a:ext cx="5597920" cy="436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1974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1830807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&lt;Route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&lt;/Route&gt;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...weitere Seiten...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6416195" y="249730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5388529" y="2255194"/>
            <a:ext cx="3730212" cy="206608"/>
            <a:chOff x="5388529" y="3448563"/>
            <a:chExt cx="3730212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18741" y="3448563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3232" y="3448564"/>
              <a:ext cx="0" cy="206606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88529" y="3655171"/>
              <a:ext cx="3730212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332952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"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"-Komponente an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0C534A2-ABC1-2B4C-8AED-8FA71DCFDEE6}"/>
              </a:ext>
            </a:extLst>
          </p:cNvPr>
          <p:cNvSpPr txBox="1"/>
          <p:nvPr/>
        </p:nvSpPr>
        <p:spPr>
          <a:xfrm>
            <a:off x="566782" y="210798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&lt;Route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&lt;/Route&gt;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...weitere Seiten...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53937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Generische </a:t>
            </a:r>
            <a:r>
              <a:rPr lang="de-DE" b="0" dirty="0" err="1">
                <a:solidFill>
                  <a:srgbClr val="36544F"/>
                </a:solidFill>
              </a:rPr>
              <a:t>DataLoader</a:t>
            </a:r>
            <a:r>
              <a:rPr lang="de-DE" b="0" dirty="0">
                <a:solidFill>
                  <a:srgbClr val="36544F"/>
                </a:solidFill>
              </a:rPr>
              <a:t>-Komponente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"Infrastruktur"-Komponente, die Daten laden implementiert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398016"/>
            <a:ext cx="913585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88063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9216" y="2898900"/>
            <a:ext cx="9847568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Mode</a:t>
            </a:r>
          </a:p>
          <a:p>
            <a:pPr algn="ctr"/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&amp; </a:t>
            </a:r>
          </a:p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Fetching</a:t>
            </a:r>
            <a:endParaRPr lang="de-DE" sz="1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5597212-EEEE-304E-B611-3A166365FE9B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27879621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Oktober 2019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ED18C64-A562-2542-AD26-0C312D0F0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087" y="755374"/>
            <a:ext cx="6893825" cy="375397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A8F158D-5FDF-F743-92FB-7B0F750E8277}"/>
              </a:ext>
            </a:extLst>
          </p:cNvPr>
          <p:cNvSpPr txBox="1"/>
          <p:nvPr/>
        </p:nvSpPr>
        <p:spPr>
          <a:xfrm>
            <a:off x="1506087" y="4596067"/>
            <a:ext cx="395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hlinkClick r:id="rId3"/>
              </a:rPr>
              <a:t>https://reactjs.org/concurrent</a:t>
            </a:r>
            <a:endParaRPr lang="de-DE" sz="2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1608825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September 2020 😲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A8F158D-5FDF-F743-92FB-7B0F750E8277}"/>
              </a:ext>
            </a:extLst>
          </p:cNvPr>
          <p:cNvSpPr txBox="1"/>
          <p:nvPr/>
        </p:nvSpPr>
        <p:spPr>
          <a:xfrm>
            <a:off x="1506087" y="4596067"/>
            <a:ext cx="395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hlinkClick r:id="rId2"/>
              </a:rPr>
              <a:t>https://reactjs.org/concurrent</a:t>
            </a:r>
            <a:endParaRPr lang="de-DE" sz="2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1587D67-1DD4-D348-93AC-93022CDB9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951" y="755375"/>
            <a:ext cx="6921874" cy="332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5582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 1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Updates können priorisiert werden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053275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 2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Komponenten können u.a. vor-gerendert werden, ohne sofort sichtbar zu sein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Zum Beispiel beim </a:t>
            </a:r>
            <a:r>
              <a:rPr lang="de-DE" b="1" dirty="0"/>
              <a:t>Laden von Code und Daten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Verhindert überflüssige Warte- und Zwischen-Zustände</a:t>
            </a:r>
          </a:p>
          <a:p>
            <a:pPr lvl="1">
              <a:lnSpc>
                <a:spcPct val="120000"/>
              </a:lnSpc>
            </a:pPr>
            <a:r>
              <a:rPr lang="de-DE" b="0" dirty="0">
                <a:solidFill>
                  <a:srgbClr val="9E60B8"/>
                </a:solidFill>
              </a:rPr>
              <a:t>Komponenten müssen "</a:t>
            </a:r>
            <a:r>
              <a:rPr lang="de-DE" b="0" i="1" dirty="0">
                <a:solidFill>
                  <a:srgbClr val="9E60B8"/>
                </a:solidFill>
              </a:rPr>
              <a:t>etwas</a:t>
            </a:r>
            <a:r>
              <a:rPr lang="de-DE" b="0" dirty="0">
                <a:solidFill>
                  <a:srgbClr val="9E60B8"/>
                </a:solidFill>
              </a:rPr>
              <a:t>" haben, woher sie ihre Daten beziehen (gibt’s aber noch nicht)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Erst wenn Komponente alle </a:t>
            </a:r>
            <a:r>
              <a:rPr lang="de-DE" dirty="0">
                <a:solidFill>
                  <a:srgbClr val="9E60B8"/>
                </a:solidFill>
              </a:rPr>
              <a:t>gewünschten</a:t>
            </a:r>
            <a:r>
              <a:rPr lang="de-DE" dirty="0"/>
              <a:t> Daten hat, wird sie angezeigt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567235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React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</a:t>
            </a:r>
            <a:r>
              <a:rPr lang="de-DE" b="0" dirty="0">
                <a:solidFill>
                  <a:srgbClr val="36544F"/>
                </a:solidFill>
              </a:rPr>
              <a:t>: Aktueller 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Experimentelle Version verfügbar, wird von FB produktiv eingesetzt</a:t>
            </a:r>
          </a:p>
          <a:p>
            <a:r>
              <a:rPr lang="de-DE" b="0" dirty="0">
                <a:solidFill>
                  <a:srgbClr val="36544F"/>
                </a:solidFill>
              </a:rPr>
              <a:t>Hat Veränderungen auf die Anwendungsarchitektur</a:t>
            </a:r>
          </a:p>
          <a:p>
            <a:pPr lvl="1"/>
            <a:r>
              <a:rPr lang="de-DE" dirty="0"/>
              <a:t>Transitionen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Vorladen von Daten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Ökosystem muss darauf vorbereitet sein</a:t>
            </a:r>
          </a:p>
          <a:p>
            <a:pPr lvl="1"/>
            <a:r>
              <a:rPr lang="de-DE" dirty="0"/>
              <a:t>Router</a:t>
            </a:r>
          </a:p>
          <a:p>
            <a:pPr lvl="1"/>
            <a:r>
              <a:rPr lang="de-DE" b="0" dirty="0">
                <a:solidFill>
                  <a:srgbClr val="9E60B8"/>
                </a:solidFill>
              </a:rPr>
              <a:t>Konzepte/Bibliotheken zum Vorladen von Daten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61828522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5019976"/>
            <a:ext cx="8261120" cy="105325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react.schule</a:t>
            </a:r>
            <a:r>
              <a:rPr lang="de-DE" sz="2000" b="1" dirty="0">
                <a:solidFill>
                  <a:srgbClr val="36544F"/>
                </a:solidFill>
              </a:rPr>
              <a:t>/jax-2020-react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28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</a:t>
            </a:r>
            <a:r>
              <a:rPr lang="de-DE" b="0" dirty="0">
                <a:solidFill>
                  <a:srgbClr val="36544F"/>
                </a:solidFill>
              </a:rPr>
              <a:t>: Generische </a:t>
            </a:r>
            <a:r>
              <a:rPr lang="de-DE" b="0" dirty="0" err="1">
                <a:solidFill>
                  <a:srgbClr val="36544F"/>
                </a:solidFill>
              </a:rPr>
              <a:t>DataLoader</a:t>
            </a:r>
            <a:r>
              <a:rPr lang="de-DE" b="0" dirty="0">
                <a:solidFill>
                  <a:srgbClr val="36544F"/>
                </a:solidFill>
              </a:rPr>
              <a:t>-Komponente</a:t>
            </a:r>
          </a:p>
          <a:p>
            <a:r>
              <a:rPr lang="de-DE" b="0" dirty="0">
                <a:solidFill>
                  <a:srgbClr val="36544F"/>
                </a:solidFill>
              </a:rPr>
              <a:t>"Infrastruktur"-Komponente, die Daten laden implementiert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398016"/>
            <a:ext cx="9135853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Kind-Komponente rendern und Properties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übergeben....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.... ? // WIE? WAS?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2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Render</a:t>
            </a:r>
            <a:r>
              <a:rPr lang="de-DE" dirty="0"/>
              <a:t> Property als </a:t>
            </a:r>
            <a:r>
              <a:rPr lang="de-DE" u="sng" dirty="0"/>
              <a:t>Funktion</a:t>
            </a:r>
            <a:endParaRPr lang="de-DE" b="0" u="sng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Function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b="0" dirty="0" err="1">
                <a:solidFill>
                  <a:srgbClr val="36544F"/>
                </a:solidFill>
              </a:rPr>
              <a:t>as</a:t>
            </a:r>
            <a:r>
              <a:rPr lang="de-DE" b="0" dirty="0">
                <a:solidFill>
                  <a:srgbClr val="36544F"/>
                </a:solidFill>
              </a:rPr>
              <a:t>-a-Child (statt statischer Komponente!)</a:t>
            </a:r>
          </a:p>
          <a:p>
            <a:r>
              <a:rPr lang="de-DE" b="0" dirty="0">
                <a:solidFill>
                  <a:srgbClr val="36544F"/>
                </a:solidFill>
              </a:rPr>
              <a:t>Callback-Funktion liefert dann die Komponente zurück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203200" y="2398016"/>
            <a:ext cx="9135853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ist eine Funktion!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props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stata.loading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62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5402</Words>
  <Application>Microsoft Macintosh PowerPoint</Application>
  <PresentationFormat>A4-Papier (210 x 297 mm)</PresentationFormat>
  <Paragraphs>1203</Paragraphs>
  <Slides>76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76</vt:i4>
      </vt:variant>
    </vt:vector>
  </HeadingPairs>
  <TitlesOfParts>
    <vt:vector size="87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Jax Hybrid Mainz / Online | September 2020 | @nilshartmann</vt:lpstr>
      <vt:lpstr>https://nilshartmann.net</vt:lpstr>
      <vt:lpstr>Hintergrund: Render Properties</vt:lpstr>
      <vt:lpstr>Hintergrund: Render Properties</vt:lpstr>
      <vt:lpstr>Hintergrund: Render Properties</vt:lpstr>
      <vt:lpstr>Render Properties</vt:lpstr>
      <vt:lpstr>Render Properties</vt:lpstr>
      <vt:lpstr>Render Properties</vt:lpstr>
      <vt:lpstr>Render Properties</vt:lpstr>
      <vt:lpstr>Render Properties</vt:lpstr>
      <vt:lpstr>Render Properties</vt:lpstr>
      <vt:lpstr>Render Properties</vt:lpstr>
      <vt:lpstr>Render Properties</vt:lpstr>
      <vt:lpstr>PowerPoint-Präsentation</vt:lpstr>
      <vt:lpstr>Hooks als Alternative</vt:lpstr>
      <vt:lpstr>Hooks als Alternative</vt:lpstr>
      <vt:lpstr>Hooks als Alternative</vt:lpstr>
      <vt:lpstr>Hooks als Alternative</vt:lpstr>
      <vt:lpstr>Hooks als Alternative</vt:lpstr>
      <vt:lpstr>Hooks als Alternative</vt:lpstr>
      <vt:lpstr>Hooks als Alternative</vt:lpstr>
      <vt:lpstr>Custom Hooks zur Verwaltung von State</vt:lpstr>
      <vt:lpstr>Custom Hooks zur Verwaltung von State</vt:lpstr>
      <vt:lpstr>Custom Hooks zur Verwaltung von State</vt:lpstr>
      <vt:lpstr>Custom Hooks zur Verwaltung von State</vt:lpstr>
      <vt:lpstr>Custom Hooks zur Verwaltung von State</vt:lpstr>
      <vt:lpstr>State in Hooks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Kommunikation von KOmponenten</vt:lpstr>
      <vt:lpstr>Kommunikation von KOmponenten</vt:lpstr>
      <vt:lpstr>React Context</vt:lpstr>
      <vt:lpstr>React Context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PowerPoint-Präsentation</vt:lpstr>
      <vt:lpstr>Globale Daten</vt:lpstr>
      <vt:lpstr>Globale Daten</vt:lpstr>
      <vt:lpstr>React Context</vt:lpstr>
      <vt:lpstr>React Context</vt:lpstr>
      <vt:lpstr>React Context</vt:lpstr>
      <vt:lpstr>React Context</vt:lpstr>
      <vt:lpstr>React Context</vt:lpstr>
      <vt:lpstr>Globale Daten</vt:lpstr>
      <vt:lpstr>Redux Hooks API</vt:lpstr>
      <vt:lpstr>Globaler Zustand</vt:lpstr>
      <vt:lpstr>Globaler Zustand</vt:lpstr>
      <vt:lpstr>Ausblick: Redux</vt:lpstr>
      <vt:lpstr>Ausblick: Redux</vt:lpstr>
      <vt:lpstr>Ausblick: Redux</vt:lpstr>
      <vt:lpstr>Ausblick: Redux</vt:lpstr>
      <vt:lpstr>Ausblick: Redux</vt:lpstr>
      <vt:lpstr>Rendern unterbrechen</vt:lpstr>
      <vt:lpstr>Suspense</vt:lpstr>
      <vt:lpstr>Demo: Lazy und Suspense</vt:lpstr>
      <vt:lpstr>suspense</vt:lpstr>
      <vt:lpstr>suspense</vt:lpstr>
      <vt:lpstr>Ausblick</vt:lpstr>
      <vt:lpstr>Oktober 2019</vt:lpstr>
      <vt:lpstr>September 2020 😲</vt:lpstr>
      <vt:lpstr>concurrent React</vt:lpstr>
      <vt:lpstr>concurrent React</vt:lpstr>
      <vt:lpstr>concurrent React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987</cp:revision>
  <cp:lastPrinted>2019-09-04T14:49:47Z</cp:lastPrinted>
  <dcterms:created xsi:type="dcterms:W3CDTF">2016-03-28T15:59:53Z</dcterms:created>
  <dcterms:modified xsi:type="dcterms:W3CDTF">2020-09-08T14:24:21Z</dcterms:modified>
</cp:coreProperties>
</file>

<file path=docProps/thumbnail.jpeg>
</file>